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374" r:id="rId2"/>
    <p:sldId id="394" r:id="rId3"/>
    <p:sldId id="395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13" r:id="rId16"/>
    <p:sldId id="409" r:id="rId17"/>
    <p:sldId id="410" r:id="rId18"/>
    <p:sldId id="411" r:id="rId19"/>
    <p:sldId id="380" r:id="rId2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43">
          <p15:clr>
            <a:srgbClr val="A4A3A4"/>
          </p15:clr>
        </p15:guide>
        <p15:guide id="2" pos="45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D"/>
    <a:srgbClr val="B64777"/>
    <a:srgbClr val="374D62"/>
    <a:srgbClr val="2074B1"/>
    <a:srgbClr val="576574"/>
    <a:srgbClr val="FFFFFF"/>
    <a:srgbClr val="000000"/>
    <a:srgbClr val="282A2D"/>
    <a:srgbClr val="2E2E2E"/>
    <a:srgbClr val="FAD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2B137C-0B6D-4D40-AD9E-169FD0E593BC}">
  <a:tblStyle styleId="{782B137C-0B6D-4D40-AD9E-169FD0E593B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0" autoAdjust="0"/>
    <p:restoredTop sz="72727" autoAdjust="0"/>
  </p:normalViewPr>
  <p:slideViewPr>
    <p:cSldViewPr snapToGrid="0" snapToObjects="1" showGuides="1">
      <p:cViewPr varScale="1">
        <p:scale>
          <a:sx n="93" d="100"/>
          <a:sy n="93" d="100"/>
        </p:scale>
        <p:origin x="102" y="1134"/>
      </p:cViewPr>
      <p:guideLst>
        <p:guide orient="horz" pos="743"/>
        <p:guide pos="45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75" d="100"/>
          <a:sy n="75" d="100"/>
        </p:scale>
        <p:origin x="-3384" y="-35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C6937-1E76-4DC2-9EDC-5901016DAD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Canada Council for the Arts  |   Conseil des arts du Canada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B91F-71A8-477B-A182-29A32FB3E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08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406400" y="4415790"/>
            <a:ext cx="619759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093518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0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718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8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25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-DSF is meant to transform the arts community digitally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accept collaborative strategies, shared among more than one arts org or artist 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that show a shared plan for digital change for the arts community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Literacy and Intelligence</a:t>
            </a:r>
          </a:p>
          <a:p>
            <a:pPr marL="0" indent="0">
              <a:buFont typeface="+mj-lt"/>
              <a:buNone/>
            </a:pPr>
            <a:r>
              <a:rPr lang="en-US" dirty="0"/>
              <a:t>	Learning about digital issues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Access to the Arts and Citizen Engagement</a:t>
            </a:r>
          </a:p>
          <a:p>
            <a:pPr marL="457200" lvl="1" indent="0">
              <a:buFont typeface="+mj-lt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Discovering, enhancing digital citizen experience </a:t>
            </a: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Transformation of Organizational Models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Business renewal: </a:t>
            </a:r>
          </a:p>
        </p:txBody>
      </p:sp>
    </p:spTree>
    <p:extLst>
      <p:ext uri="{BB962C8B-B14F-4D97-AF65-F5344CB8AC3E}">
        <p14:creationId xmlns:p14="http://schemas.microsoft.com/office/powerpoint/2010/main" val="363701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31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45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80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19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493781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8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350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6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63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02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14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62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8229600" cy="34456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750449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876" y="3600450"/>
            <a:ext cx="559447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6875" y="4025900"/>
            <a:ext cx="5602421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792288" y="441285"/>
            <a:ext cx="5486400" cy="0"/>
          </a:xfrm>
          <a:prstGeom prst="line">
            <a:avLst/>
          </a:prstGeom>
          <a:ln w="38100">
            <a:solidFill>
              <a:srgbClr val="B6477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1837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682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54689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40890" y="4767263"/>
            <a:ext cx="545909" cy="274637"/>
          </a:xfrm>
        </p:spPr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907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34" y="206374"/>
            <a:ext cx="8310065" cy="61979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CA" dirty="0"/>
              <a:t>Click to edit Master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40890" y="4767263"/>
            <a:ext cx="545909" cy="274637"/>
          </a:xfrm>
        </p:spPr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76734" y="1033964"/>
            <a:ext cx="8526634" cy="315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36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ultiple Photo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59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26968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06222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80852" y="3293426"/>
            <a:ext cx="2699178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80852" y="2679609"/>
            <a:ext cx="2699178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89031" y="3293426"/>
            <a:ext cx="2692089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189031" y="2679609"/>
            <a:ext cx="2692089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974762" y="3293426"/>
            <a:ext cx="2698898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5974762" y="2679609"/>
            <a:ext cx="2698898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667886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44" y="206374"/>
            <a:ext cx="3847796" cy="109133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369264"/>
            <a:ext cx="1459064" cy="0"/>
          </a:xfrm>
          <a:prstGeom prst="line">
            <a:avLst/>
          </a:prstGeom>
          <a:ln w="38100">
            <a:solidFill>
              <a:srgbClr val="B6477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77690" y="1509942"/>
            <a:ext cx="3828550" cy="311664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73624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7889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89731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B6477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14093"/>
            <a:ext cx="4040188" cy="24801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89731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B6477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14093"/>
            <a:ext cx="4041775" cy="24801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3263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0936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6886" y="4608576"/>
            <a:ext cx="8756180" cy="409512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74086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734" y="206375"/>
            <a:ext cx="8310065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42" y="4767263"/>
            <a:ext cx="54590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63625"/>
            <a:ext cx="82296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9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97" r:id="rId3"/>
    <p:sldLayoutId id="2147483695" r:id="rId4"/>
    <p:sldLayoutId id="2147483689" r:id="rId5"/>
    <p:sldLayoutId id="2147483680" r:id="rId6"/>
    <p:sldLayoutId id="2147483681" r:id="rId7"/>
    <p:sldLayoutId id="2147483683" r:id="rId8"/>
    <p:sldLayoutId id="2147483693" r:id="rId9"/>
    <p:sldLayoutId id="2147483685" r:id="rId10"/>
    <p:sldLayoutId id="2147483686" r:id="rId11"/>
    <p:sldLayoutId id="2147483687" r:id="rId12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009AD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sz="24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eildesarts.ca/financement/fonds-strategiques/fonds-strategie-numeriqu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ondsstrategienumerique@conseildesarts.ca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A620EA-F519-454A-8D6F-6BF5CBADF9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736" b="58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066" y="584199"/>
            <a:ext cx="6125633" cy="4016376"/>
          </a:xfrm>
          <a:prstGeom prst="rect">
            <a:avLst/>
          </a:prstGeom>
          <a:solidFill>
            <a:srgbClr val="009A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title="Canada Council for the Arts, Conseil des Arts du Canad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" y="856575"/>
            <a:ext cx="3133339" cy="573106"/>
          </a:xfrm>
          <a:prstGeom prst="rect">
            <a:avLst/>
          </a:prstGeom>
        </p:spPr>
      </p:pic>
      <p:pic>
        <p:nvPicPr>
          <p:cNvPr id="12" name="Picture 11" title="L'art au coeur de nos vie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4087428"/>
            <a:ext cx="2527719" cy="358808"/>
          </a:xfrm>
          <a:prstGeom prst="rect">
            <a:avLst/>
          </a:prstGeom>
        </p:spPr>
      </p:pic>
      <p:pic>
        <p:nvPicPr>
          <p:cNvPr id="13" name="Picture 12" title="Bringing the arts to lif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3801178"/>
            <a:ext cx="2297440" cy="358808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27942" y="1755648"/>
            <a:ext cx="5658960" cy="1697126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FONDS STRATÉGIE NUMÉRIQUE </a:t>
            </a:r>
          </a:p>
          <a:p>
            <a:endParaRPr lang="fr-CA" sz="2000" dirty="0">
              <a:solidFill>
                <a:schemeClr val="bg1"/>
              </a:solidFill>
            </a:endParaRPr>
          </a:p>
          <a:p>
            <a:r>
              <a:rPr lang="fr-CA" sz="2000" dirty="0">
                <a:solidFill>
                  <a:schemeClr val="bg1"/>
                </a:solidFill>
              </a:rPr>
              <a:t>Séance d’information par webinaire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0746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4F9FBB7-8141-48F1-B7C8-10DEB18A01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10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6D8A72-F7A2-4088-A556-BF7E696DA20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Les activités admissibles comprennent les suivantes :</a:t>
            </a:r>
            <a:br>
              <a:rPr lang="fr-FR" dirty="0"/>
            </a:b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/>
              <a:t>Développer et explorer des solutions novatrices aux enjeux de l’ère numérique</a:t>
            </a:r>
            <a:br>
              <a:rPr lang="fr-FR" dirty="0"/>
            </a:br>
            <a:r>
              <a:rPr lang="fr-FR" sz="1800" dirty="0">
                <a:solidFill>
                  <a:srgbClr val="B64777"/>
                </a:solidFill>
              </a:rPr>
              <a:t>Élaborer des solutions en consultation avec les citoyens, produits minimum viable, pilotage de projets en communauté et conception axée sur l’utilisateur, etc. </a:t>
            </a:r>
            <a:br>
              <a:rPr lang="fr-FR" sz="1800" dirty="0">
                <a:solidFill>
                  <a:srgbClr val="B64777"/>
                </a:solidFill>
              </a:rPr>
            </a:br>
            <a:endParaRPr lang="fr-FR" sz="18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dirty="0"/>
              <a:t>Mettre en œuvre de nouvelles initiatives en vue de favoriser la </a:t>
            </a:r>
            <a:r>
              <a:rPr lang="fr-FR" dirty="0" err="1"/>
              <a:t>découvrabilité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des œuvres d’art et leur accès par des moyens numériques</a:t>
            </a:r>
            <a:br>
              <a:rPr lang="fr-FR" dirty="0"/>
            </a:br>
            <a:r>
              <a:rPr lang="fr-FR" sz="1800" dirty="0">
                <a:solidFill>
                  <a:srgbClr val="B64777"/>
                </a:solidFill>
              </a:rPr>
              <a:t>Initiatives axées sur les métadonnées, données ouvertes et liées, développement de gratuiciels et plateformes ou outils de mobilisation numériques, etc.</a:t>
            </a:r>
            <a:br>
              <a:rPr lang="fr-FR" sz="1800" dirty="0">
                <a:solidFill>
                  <a:srgbClr val="B64777"/>
                </a:solidFill>
              </a:rPr>
            </a:br>
            <a:endParaRPr lang="fr-FR" sz="18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dirty="0"/>
              <a:t>Consolider, optimiser ou amplifier des initiatives numériques existantes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63D6B3-93B9-40B7-9528-2757FBF7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200" dirty="0"/>
              <a:t>2. Accessibilité aux arts et engagement culturel des citoyens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49959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6AFD28A-021A-4008-8EB0-C599B129A1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4BCA8E-4C4E-47DE-86BE-F61437E401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2000" dirty="0"/>
              <a:t>Aider les artistes et les organismes artistiques à transformer leur façon de travailler pour leur permettre de faire face aux défis, de saisir les possibilités et de s’adapter aux réseaux et aux interconnexions propres à l’environnement numérique.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68DE95E-BEAE-40EA-97F1-85E8340F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3. Transformation des modèle organisationnels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043374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2AF2C7D-D2CB-4414-90F4-B777377672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FF913-BF4E-441F-B0B4-00D90167360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FR" sz="1900" dirty="0"/>
              <a:t>Les activités admissibles comprennent les suivantes :</a:t>
            </a:r>
          </a:p>
          <a:p>
            <a:pPr lvl="1">
              <a:lnSpc>
                <a:spcPct val="120000"/>
              </a:lnSpc>
            </a:pPr>
            <a:endParaRPr lang="fr-FR" sz="1400" dirty="0"/>
          </a:p>
          <a:p>
            <a:pPr lvl="1">
              <a:lnSpc>
                <a:spcPct val="120000"/>
              </a:lnSpc>
            </a:pPr>
            <a:r>
              <a:rPr lang="fr-FR" sz="1900" dirty="0"/>
              <a:t>Développer et explorer des solutions numériques aux défis liés aux flux de travail et aux modèles</a:t>
            </a:r>
            <a:br>
              <a:rPr lang="fr-FR" sz="1400" dirty="0"/>
            </a:br>
            <a:r>
              <a:rPr lang="fr-FR" sz="1500" dirty="0">
                <a:solidFill>
                  <a:srgbClr val="B64777"/>
                </a:solidFill>
              </a:rPr>
              <a:t>Analyse d’affaires numérique, consultation et développement avec d’autres organismes, mise à l’essai de nouvelles idées en tant que produit minimum viable et pilotage de projets, etc. </a:t>
            </a:r>
            <a:br>
              <a:rPr lang="fr-FR" sz="1400" dirty="0">
                <a:solidFill>
                  <a:srgbClr val="B64777"/>
                </a:solidFill>
              </a:rPr>
            </a:br>
            <a:endParaRPr lang="fr-FR" sz="14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sz="1900" dirty="0"/>
              <a:t>Mettre en œuvre de nouvelles initiatives numériques qui transforment la façon dont les organismes artistiques mènent leurs activités</a:t>
            </a:r>
            <a:br>
              <a:rPr lang="fr-FR" sz="1700" dirty="0"/>
            </a:br>
            <a:r>
              <a:rPr lang="fr-FR" sz="1600" dirty="0">
                <a:solidFill>
                  <a:srgbClr val="B64777"/>
                </a:solidFill>
              </a:rPr>
              <a:t>Interopérabilité des données, modèles de données ouvertes et liées, veille stratégique du secteur, stratégies sur la gouvernance des données, cadres décentralisés, infonuagiques et mobiles, etc</a:t>
            </a:r>
            <a:r>
              <a:rPr lang="fr-FR" sz="1600" dirty="0"/>
              <a:t>. </a:t>
            </a:r>
          </a:p>
          <a:p>
            <a:pPr lvl="1">
              <a:lnSpc>
                <a:spcPct val="120000"/>
              </a:lnSpc>
            </a:pPr>
            <a:endParaRPr lang="fr-FR" sz="1400" dirty="0"/>
          </a:p>
          <a:p>
            <a:pPr lvl="1">
              <a:lnSpc>
                <a:spcPct val="120000"/>
              </a:lnSpc>
            </a:pPr>
            <a:r>
              <a:rPr lang="fr-FR" sz="1900" dirty="0"/>
              <a:t>Consolider, optimiser ou amplifier des initiatives numériques existantes</a:t>
            </a:r>
          </a:p>
          <a:p>
            <a:pPr lvl="1">
              <a:lnSpc>
                <a:spcPct val="120000"/>
              </a:lnSpc>
            </a:pPr>
            <a:endParaRPr lang="en-US" sz="14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17E3F25-21C7-4BF6-AD47-4E6078BC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3. Transformation des modèle organisationnels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28499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9949B8-F946-4FE3-B7C5-A6361FCE0E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96EB4-B926-49B2-BE81-0BB82EB06F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/>
              <a:t> « Stimuler la </a:t>
            </a:r>
            <a:r>
              <a:rPr lang="fr-FR" sz="2000" b="1" dirty="0"/>
              <a:t>transformation numérique </a:t>
            </a:r>
            <a:r>
              <a:rPr lang="fr-FR" sz="2000" dirty="0"/>
              <a:t>du secteur des arts</a:t>
            </a:r>
            <a:br>
              <a:rPr lang="fr-FR" sz="2000" dirty="0"/>
            </a:br>
            <a:r>
              <a:rPr lang="fr-FR" sz="2000" dirty="0"/>
              <a:t>et soutenir des initiatives de collaboration stratégiques » </a:t>
            </a:r>
            <a:br>
              <a:rPr lang="fr-FR" sz="2000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r-FR" sz="2000" dirty="0"/>
              <a:t>Littératie et intelligence numérique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/>
              <a:t>Accessibilité aux arts et engagement culturel des citoyens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/>
              <a:t>Transformation des modèles organisationnels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D37924D-4A51-420B-BD49-13D92E9E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Rappel: les 3 </a:t>
            </a:r>
            <a:r>
              <a:rPr lang="en-US" dirty="0" err="1"/>
              <a:t>composantes</a:t>
            </a:r>
            <a:r>
              <a:rPr lang="en-US" dirty="0"/>
              <a:t> du </a:t>
            </a:r>
            <a:r>
              <a:rPr lang="en-US" dirty="0" err="1"/>
              <a:t>FSN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6839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6FBA1A-C80A-4C7F-B395-C938E4D85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28CE1-0689-4729-851F-925C6974EC5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fr-FR" sz="2000" dirty="0"/>
          </a:p>
          <a:p>
            <a:pPr>
              <a:spcAft>
                <a:spcPts val="800"/>
              </a:spcAft>
            </a:pPr>
            <a:r>
              <a:rPr lang="fr-FR" sz="2000" dirty="0"/>
              <a:t>la recherche, la création, la production ou la programmation d’œuvres d’art ou de créations 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les activités de perfectionnement artistique 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les activités menées au profit d’un seul organisme, artiste ou groupe 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les activités récurrentes ou courantes, telles la gestion des médias sociaux ou opérations quotidiennes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6662784-CC45-4024-80A0-9CE174A6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Activités</a:t>
            </a:r>
            <a:r>
              <a:rPr lang="en-US" dirty="0"/>
              <a:t> non-</a:t>
            </a:r>
            <a:r>
              <a:rPr lang="en-US" dirty="0" err="1"/>
              <a:t>admissibles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216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6FBA1A-C80A-4C7F-B395-C938E4D85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28CE1-0689-4729-851F-925C6974EC5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fr-FR" sz="2000" dirty="0"/>
          </a:p>
          <a:p>
            <a:pPr>
              <a:spcAft>
                <a:spcPts val="800"/>
              </a:spcAft>
            </a:pPr>
            <a:r>
              <a:rPr lang="fr-FR" sz="2000" dirty="0"/>
              <a:t>la création ou la mise à jour de sites web personnels, </a:t>
            </a:r>
            <a:br>
              <a:rPr lang="fr-FR" sz="2000" dirty="0"/>
            </a:br>
            <a:r>
              <a:rPr lang="fr-FR" sz="2000" dirty="0"/>
              <a:t>corporatifs ou institutionnels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la mise à jour d’équipement, l’achat de solutions en vente libre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la projets dont la finalité est la numérisation de documents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les activités ayant déjà obtenu le soutien du Conseil des arts</a:t>
            </a:r>
          </a:p>
          <a:p>
            <a:pPr>
              <a:spcAft>
                <a:spcPts val="800"/>
              </a:spcAft>
            </a:pPr>
            <a:r>
              <a:rPr lang="fr-FR" sz="2000" dirty="0"/>
              <a:t>l'embauche d’effectif permanent</a:t>
            </a:r>
          </a:p>
          <a:p>
            <a:pPr>
              <a:spcAft>
                <a:spcPts val="800"/>
              </a:spcAft>
            </a:pPr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6662784-CC45-4024-80A0-9CE174A6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Activités</a:t>
            </a:r>
            <a:r>
              <a:rPr lang="en-US" dirty="0"/>
              <a:t> non-</a:t>
            </a:r>
            <a:r>
              <a:rPr lang="en-US" dirty="0" err="1"/>
              <a:t>admissibles</a:t>
            </a:r>
            <a:r>
              <a:rPr lang="en-US" dirty="0"/>
              <a:t> (suite)</a:t>
            </a:r>
          </a:p>
        </p:txBody>
      </p:sp>
    </p:spTree>
    <p:extLst>
      <p:ext uri="{BB962C8B-B14F-4D97-AF65-F5344CB8AC3E}">
        <p14:creationId xmlns:p14="http://schemas.microsoft.com/office/powerpoint/2010/main" val="277969059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5ACE6E-CA7E-477D-AA4A-5DBDC2254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3BF153-8B9D-4FEB-BBF4-074B42B662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Si votre demande est admissible</a:t>
            </a:r>
            <a:r>
              <a:rPr lang="fr-FR" sz="2000" dirty="0"/>
              <a:t>, elle sera évaluée par un comité en fonction des critères pondérés, dans un contexte concurrentiel. </a:t>
            </a:r>
            <a:br>
              <a:rPr lang="fr-FR" sz="2000" dirty="0"/>
            </a:br>
            <a:endParaRPr lang="fr-FR" sz="2000" dirty="0"/>
          </a:p>
          <a:p>
            <a:pPr lvl="1"/>
            <a:r>
              <a:rPr lang="fr-FR" dirty="0"/>
              <a:t>Impact : 50 %</a:t>
            </a:r>
          </a:p>
          <a:p>
            <a:pPr lvl="1"/>
            <a:r>
              <a:rPr lang="fr-FR" dirty="0"/>
              <a:t>Pertinence : 30 %</a:t>
            </a:r>
          </a:p>
          <a:p>
            <a:pPr lvl="1"/>
            <a:r>
              <a:rPr lang="fr-FR" dirty="0"/>
              <a:t>Faisabilité : 20 %</a:t>
            </a:r>
          </a:p>
          <a:p>
            <a:endParaRPr lang="fr-FR" sz="2000" dirty="0"/>
          </a:p>
          <a:p>
            <a:r>
              <a:rPr lang="fr-FR" sz="2000" dirty="0"/>
              <a:t>Les demandes de subvention d’un maximum de 50 000 $ seront évaluées par un comité interne ou externe.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6512196-3726-40A6-B095-2FCDAB27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err="1"/>
              <a:t>Critères</a:t>
            </a:r>
            <a:r>
              <a:rPr lang="en-US" sz="2900" dirty="0"/>
              <a:t> </a:t>
            </a:r>
            <a:r>
              <a:rPr lang="en-US" sz="2900" dirty="0" err="1"/>
              <a:t>d’évaluation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7620853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4A5FA13-38E7-44E4-94C6-CBB1C6F424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6E00A-0FC8-4620-BD53-97C02D24C33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8229600" cy="37361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FR" sz="1700" dirty="0"/>
              <a:t>Demandes allant de 50 001 $ à 500 000 $</a:t>
            </a:r>
          </a:p>
          <a:p>
            <a:pPr lvl="1">
              <a:lnSpc>
                <a:spcPct val="120000"/>
              </a:lnSpc>
            </a:pPr>
            <a:r>
              <a:rPr lang="fr-FR" sz="1700" dirty="0">
                <a:solidFill>
                  <a:srgbClr val="B64777"/>
                </a:solidFill>
              </a:rPr>
              <a:t>Date limite annuelle en septembre 2020 (date à déterminer)</a:t>
            </a:r>
          </a:p>
          <a:p>
            <a:pPr lvl="1">
              <a:lnSpc>
                <a:spcPct val="120000"/>
              </a:lnSpc>
            </a:pPr>
            <a:r>
              <a:rPr lang="fr-FR" sz="1700" dirty="0">
                <a:solidFill>
                  <a:srgbClr val="B64777"/>
                </a:solidFill>
              </a:rPr>
              <a:t>Résultats présentés en mars 2021</a:t>
            </a:r>
            <a:br>
              <a:rPr lang="fr-FR" sz="1100" dirty="0">
                <a:solidFill>
                  <a:srgbClr val="B64777"/>
                </a:solidFill>
              </a:rPr>
            </a:br>
            <a:endParaRPr lang="fr-FR" sz="1100" dirty="0"/>
          </a:p>
          <a:p>
            <a:pPr>
              <a:lnSpc>
                <a:spcPct val="120000"/>
              </a:lnSpc>
            </a:pPr>
            <a:r>
              <a:rPr lang="fr-FR" sz="1700" dirty="0"/>
              <a:t>Demandes de moins de 50 000 $</a:t>
            </a:r>
          </a:p>
          <a:p>
            <a:pPr lvl="1">
              <a:lnSpc>
                <a:spcPct val="120000"/>
              </a:lnSpc>
            </a:pPr>
            <a:r>
              <a:rPr lang="fr-FR" sz="1700" dirty="0">
                <a:solidFill>
                  <a:srgbClr val="B64777"/>
                </a:solidFill>
              </a:rPr>
              <a:t>Date limite ouverte pour les trois composantes</a:t>
            </a:r>
          </a:p>
          <a:p>
            <a:pPr lvl="1">
              <a:lnSpc>
                <a:spcPct val="120000"/>
              </a:lnSpc>
            </a:pPr>
            <a:r>
              <a:rPr lang="fr-FR" sz="1700" dirty="0">
                <a:solidFill>
                  <a:srgbClr val="B64777"/>
                </a:solidFill>
              </a:rPr>
              <a:t>Présentez votre demande avant le début de vos activités</a:t>
            </a:r>
          </a:p>
          <a:p>
            <a:pPr lvl="1">
              <a:lnSpc>
                <a:spcPct val="120000"/>
              </a:lnSpc>
            </a:pPr>
            <a:r>
              <a:rPr lang="fr-FR" sz="1700" dirty="0">
                <a:solidFill>
                  <a:srgbClr val="B64777"/>
                </a:solidFill>
              </a:rPr>
              <a:t>Les résultats sont généralement annoncés dans les trois mois suivant</a:t>
            </a:r>
            <a:br>
              <a:rPr lang="fr-FR" sz="1100" dirty="0">
                <a:solidFill>
                  <a:srgbClr val="B64777"/>
                </a:solidFill>
              </a:rPr>
            </a:br>
            <a:endParaRPr lang="fr-FR" sz="1100" dirty="0">
              <a:solidFill>
                <a:srgbClr val="B64777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1700" dirty="0"/>
              <a:t>Il n’y a aucune limite; les demandes ne sont pas comptabilisées </a:t>
            </a:r>
            <a:br>
              <a:rPr lang="fr-FR" sz="1700" dirty="0"/>
            </a:br>
            <a:r>
              <a:rPr lang="fr-FR" sz="1700" dirty="0"/>
              <a:t>dans une limite annuelle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6DEE536-3929-4315-87CE-999F4844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Échéances et moment où présenter sa demande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9526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9608F4-0FEF-4229-9C36-E96FE0D69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18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57F7D-B524-4775-856E-152427DA32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Ressources disponibles – sur le site web du Conseil des arts du Canada :</a:t>
            </a:r>
            <a:br>
              <a:rPr lang="fr-CA" dirty="0"/>
            </a:br>
            <a:endParaRPr lang="fr-CA" sz="1300" b="1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009AD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conseildesarts.ca</a:t>
            </a:r>
            <a:r>
              <a:rPr lang="en-US" dirty="0">
                <a:solidFill>
                  <a:srgbClr val="009AD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/financement/fonds-strategiques/fonds-strategie-numerique</a:t>
            </a:r>
            <a:br>
              <a:rPr lang="fr-CA" dirty="0"/>
            </a:br>
            <a:endParaRPr lang="fr-CA" dirty="0"/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Lisez les lignes directrices propres à chaque composante</a:t>
            </a:r>
            <a:endParaRPr lang="fr-CA" sz="1400" dirty="0">
              <a:solidFill>
                <a:srgbClr val="B64777"/>
              </a:solidFill>
            </a:endParaRPr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Consultez la liste des demandes acceptées dans des concours antérieurs</a:t>
            </a:r>
            <a:endParaRPr lang="fr-CA" sz="1400" dirty="0">
              <a:solidFill>
                <a:srgbClr val="B64777"/>
              </a:solidFill>
            </a:endParaRPr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Lisez une sélection de billets de blogue</a:t>
            </a:r>
            <a:endParaRPr lang="fr-CA" sz="1400" dirty="0">
              <a:solidFill>
                <a:srgbClr val="B64777"/>
              </a:solidFill>
            </a:endParaRPr>
          </a:p>
          <a:p>
            <a:pPr lvl="1"/>
            <a:endParaRPr lang="fr-CA" dirty="0"/>
          </a:p>
          <a:p>
            <a:r>
              <a:rPr lang="fr-CA" dirty="0"/>
              <a:t>Communiquez avec nous à </a:t>
            </a:r>
            <a:r>
              <a:rPr lang="fr-CA" dirty="0" err="1">
                <a:solidFill>
                  <a:srgbClr val="009AD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fondsstrategienumerique@conseildesarts.ca</a:t>
            </a:r>
            <a:br>
              <a:rPr lang="fr-CA" dirty="0">
                <a:solidFill>
                  <a:schemeClr val="accent1"/>
                </a:solidFill>
              </a:rPr>
            </a:br>
            <a:endParaRPr lang="fr-CA" sz="1300" b="1" dirty="0">
              <a:solidFill>
                <a:schemeClr val="accent1"/>
              </a:solidFill>
            </a:endParaRPr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Décrivez brièvement l’initiative</a:t>
            </a:r>
            <a:endParaRPr lang="fr-CA" sz="1400" dirty="0">
              <a:solidFill>
                <a:srgbClr val="B64777"/>
              </a:solidFill>
            </a:endParaRPr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Joignez un aperçu des activités principales</a:t>
            </a:r>
            <a:endParaRPr lang="fr-CA" sz="1400" dirty="0">
              <a:solidFill>
                <a:srgbClr val="B64777"/>
              </a:solidFill>
            </a:endParaRPr>
          </a:p>
          <a:p>
            <a:pPr lvl="1"/>
            <a:r>
              <a:rPr lang="fr-CA" sz="2300" dirty="0">
                <a:solidFill>
                  <a:srgbClr val="B64777"/>
                </a:solidFill>
              </a:rPr>
              <a:t>Dressez une courte liste de questions</a:t>
            </a: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E2E809A-C726-46F9-A384-C88A8190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Pour </a:t>
            </a:r>
            <a:r>
              <a:rPr lang="en-US" sz="2900" dirty="0" err="1"/>
              <a:t>en</a:t>
            </a:r>
            <a:r>
              <a:rPr lang="en-US" sz="2900" dirty="0"/>
              <a:t> savoir </a:t>
            </a:r>
            <a:r>
              <a:rPr lang="en-US" sz="2900" dirty="0" err="1"/>
              <a:t>davantage</a:t>
            </a:r>
            <a:r>
              <a:rPr lang="en-US" sz="29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2888125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349233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Merci!</a:t>
            </a:r>
          </a:p>
        </p:txBody>
      </p:sp>
      <p:pic>
        <p:nvPicPr>
          <p:cNvPr id="35" name="Picture 34" descr="Asset 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8" r="-4826" b="56784"/>
          <a:stretch/>
        </p:blipFill>
        <p:spPr>
          <a:xfrm>
            <a:off x="-1" y="3085353"/>
            <a:ext cx="6029325" cy="2058147"/>
          </a:xfrm>
          <a:prstGeom prst="rect">
            <a:avLst/>
          </a:prstGeom>
        </p:spPr>
      </p:pic>
      <p:pic>
        <p:nvPicPr>
          <p:cNvPr id="36" name="Picture 35" descr="Asset 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84" r="60483" b="61376"/>
          <a:stretch/>
        </p:blipFill>
        <p:spPr>
          <a:xfrm rot="10800000">
            <a:off x="-1" y="-2"/>
            <a:ext cx="2295635" cy="1449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Asset 4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9" t="6727" r="-4748" b="1867"/>
          <a:stretch/>
        </p:blipFill>
        <p:spPr>
          <a:xfrm>
            <a:off x="0" y="-3"/>
            <a:ext cx="2181225" cy="4701485"/>
          </a:xfrm>
          <a:prstGeom prst="rect">
            <a:avLst/>
          </a:prstGeom>
        </p:spPr>
      </p:pic>
      <p:grpSp>
        <p:nvGrpSpPr>
          <p:cNvPr id="10" name="Group 9" descr="Twitter, Facebook, LinkedIn, YouTube" title="Social Media, Média Sociaux"/>
          <p:cNvGrpSpPr/>
          <p:nvPr/>
        </p:nvGrpSpPr>
        <p:grpSpPr>
          <a:xfrm>
            <a:off x="7201076" y="4588919"/>
            <a:ext cx="1436056" cy="377089"/>
            <a:chOff x="6994513" y="4270182"/>
            <a:chExt cx="1632652" cy="42871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513" y="4293581"/>
              <a:ext cx="350414" cy="36576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0361" y="4272067"/>
              <a:ext cx="402336" cy="42337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295" y="4270182"/>
              <a:ext cx="420624" cy="4287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3973" y="4271165"/>
              <a:ext cx="393192" cy="412306"/>
            </a:xfrm>
            <a:prstGeom prst="rect">
              <a:avLst/>
            </a:prstGeom>
          </p:spPr>
        </p:pic>
      </p:grpSp>
      <p:pic>
        <p:nvPicPr>
          <p:cNvPr id="17" name="Picture 16" title="Canada Council for the Arts, Conseil des arts du Canad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730" y="318530"/>
            <a:ext cx="3142211" cy="576072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65901" y="4230777"/>
            <a:ext cx="3058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canadacouncil.ca  |  conseildesarts.ca</a:t>
            </a:r>
          </a:p>
        </p:txBody>
      </p:sp>
    </p:spTree>
    <p:extLst>
      <p:ext uri="{BB962C8B-B14F-4D97-AF65-F5344CB8AC3E}">
        <p14:creationId xmlns:p14="http://schemas.microsoft.com/office/powerpoint/2010/main" val="229279056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Qu’est-ce que le fonds Stratégie numérique (FSN)?</a:t>
            </a:r>
          </a:p>
          <a:p>
            <a:r>
              <a:rPr lang="fr-FR" sz="2000" dirty="0"/>
              <a:t>Qui peut présenter une demande?</a:t>
            </a:r>
          </a:p>
          <a:p>
            <a:r>
              <a:rPr lang="fr-FR" sz="2000" dirty="0"/>
              <a:t>Quelles sont ses trois composantes?</a:t>
            </a:r>
          </a:p>
          <a:p>
            <a:r>
              <a:rPr lang="fr-FR" sz="2000" dirty="0"/>
              <a:t>Quelles sont les activités admissibles? </a:t>
            </a:r>
          </a:p>
          <a:p>
            <a:r>
              <a:rPr lang="fr-FR" sz="2000" dirty="0"/>
              <a:t>Quelles sont les dates limites?</a:t>
            </a:r>
          </a:p>
          <a:p>
            <a:r>
              <a:rPr lang="fr-FR" sz="2000" dirty="0"/>
              <a:t>Comment en savoir plus?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sujets qui seront couverts aujourd’hui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2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91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0C2B6F0-B0E0-4AD1-8A1A-F4521F40D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48BB8-A8C4-4A18-8516-5EB42CC17C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4200" dirty="0"/>
              <a:t>Stimuler la transformation numérique du secteur des arts</a:t>
            </a:r>
            <a:br>
              <a:rPr lang="fr-FR" sz="4200" dirty="0"/>
            </a:br>
            <a:r>
              <a:rPr lang="fr-FR" sz="4200" dirty="0"/>
              <a:t>et soutenir des initiatives de collaboration stratégiques qui :</a:t>
            </a:r>
          </a:p>
          <a:p>
            <a:endParaRPr lang="fr-FR" dirty="0"/>
          </a:p>
          <a:p>
            <a:endParaRPr lang="fr-FR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700" dirty="0"/>
              <a:t>développent les </a:t>
            </a:r>
            <a:r>
              <a:rPr lang="fr-FR" sz="3700" b="1" dirty="0"/>
              <a:t>connaissances stratégiques </a:t>
            </a:r>
            <a:r>
              <a:rPr lang="fr-FR" sz="3700" dirty="0"/>
              <a:t>et les capacités numériques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700" dirty="0"/>
              <a:t>améliorent </a:t>
            </a:r>
            <a:r>
              <a:rPr lang="fr-FR" sz="3700" b="1" dirty="0"/>
              <a:t>la </a:t>
            </a:r>
            <a:r>
              <a:rPr lang="fr-FR" sz="3700" b="1" dirty="0" err="1"/>
              <a:t>découvrabilité</a:t>
            </a:r>
            <a:r>
              <a:rPr lang="fr-FR" sz="3700" b="1" dirty="0"/>
              <a:t> </a:t>
            </a:r>
            <a:r>
              <a:rPr lang="fr-FR" sz="3700" dirty="0"/>
              <a:t>les arts grâce aux technologies numériques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700" b="1" dirty="0"/>
              <a:t>transforment l’expérience numérique </a:t>
            </a:r>
            <a:r>
              <a:rPr lang="fr-FR" sz="3700" dirty="0"/>
              <a:t>des citoyens envers les arts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700" dirty="0"/>
              <a:t>favorisent la </a:t>
            </a:r>
            <a:r>
              <a:rPr lang="fr-FR" sz="3700" b="1" dirty="0"/>
              <a:t>transformation numérique </a:t>
            </a:r>
            <a:r>
              <a:rPr lang="fr-FR" sz="3700" dirty="0"/>
              <a:t>dans le secteur artistique à l’échelle opérationnelle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7AB9EF5-DB0A-485E-BAB5-D6715CAD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Le fonds Stratégie numérique et son but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731503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331C6F0-8F9D-4A12-8496-6E3AC21EE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DCE8E5-8A36-43C2-BB43-0306B461C2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D’après leur profil approuvé par le Conseil des arts, </a:t>
            </a:r>
            <a:br>
              <a:rPr lang="fr-FR" dirty="0"/>
            </a:br>
            <a:r>
              <a:rPr lang="fr-FR" dirty="0"/>
              <a:t>les types de profils admissibles sont :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les artistes professionnels</a:t>
            </a:r>
          </a:p>
          <a:p>
            <a:pPr lvl="1"/>
            <a:r>
              <a:rPr lang="fr-FR" dirty="0"/>
              <a:t>les professionnels des arts</a:t>
            </a:r>
          </a:p>
          <a:p>
            <a:pPr lvl="1"/>
            <a:r>
              <a:rPr lang="fr-FR" dirty="0"/>
              <a:t>les groupes artistiques</a:t>
            </a:r>
          </a:p>
          <a:p>
            <a:pPr lvl="1"/>
            <a:r>
              <a:rPr lang="fr-FR" dirty="0"/>
              <a:t>les organismes artistiques canadiens</a:t>
            </a: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099C176-668D-43F8-8140-D59171F6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Qui peut présenter une demande?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5502329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8809B32-3FEC-4E13-9650-58BB145F4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93970-AEF8-4BA9-9DC2-A9DC6AE70B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Les personnes et organismes suivants </a:t>
            </a:r>
            <a:r>
              <a:rPr lang="fr-FR" b="1" dirty="0"/>
              <a:t>ne sont pas </a:t>
            </a:r>
            <a:r>
              <a:rPr lang="fr-FR" dirty="0"/>
              <a:t>admissibles à présenter une demande en tant que candidat principal :</a:t>
            </a:r>
            <a:br>
              <a:rPr lang="fr-FR" dirty="0"/>
            </a:br>
            <a:endParaRPr lang="fr-FR" dirty="0"/>
          </a:p>
          <a:p>
            <a:pPr lvl="1"/>
            <a:r>
              <a:rPr lang="fr-FR" sz="2200" dirty="0"/>
              <a:t>les consultants et tiers fournisseurs de services </a:t>
            </a:r>
          </a:p>
          <a:p>
            <a:pPr lvl="1"/>
            <a:r>
              <a:rPr lang="fr-FR" sz="2200" dirty="0"/>
              <a:t>les organismes artistiques non canadiens</a:t>
            </a:r>
          </a:p>
          <a:p>
            <a:pPr lvl="1"/>
            <a:r>
              <a:rPr lang="fr-FR" sz="2200" dirty="0"/>
              <a:t>le profil Artiste en début de carrière/nouvelle carrière</a:t>
            </a:r>
          </a:p>
          <a:p>
            <a:pPr lvl="1"/>
            <a:r>
              <a:rPr lang="fr-FR" sz="2200" dirty="0"/>
              <a:t>le profil Artiste en devenir</a:t>
            </a:r>
          </a:p>
          <a:p>
            <a:endParaRPr lang="fr-FR" dirty="0"/>
          </a:p>
          <a:p>
            <a:r>
              <a:rPr lang="fr-FR" i="1" dirty="0"/>
              <a:t>Cependant</a:t>
            </a:r>
            <a:r>
              <a:rPr lang="fr-FR" dirty="0"/>
              <a:t>... </a:t>
            </a:r>
            <a:r>
              <a:rPr lang="fr-FR" b="1" dirty="0"/>
              <a:t>ils peuvent collaborer </a:t>
            </a:r>
            <a:r>
              <a:rPr lang="fr-FR" dirty="0"/>
              <a:t>avec un candidat principal admissible en tant que partenaires ou fournisseurs de services.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6DD9FBF-882C-4949-9D02-4C7E4563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Qui peut présenter une demande?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0831002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7F2E6BB-FFB2-418C-B99B-AF3843145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3ED1B-A779-4AC0-B95E-F9612DA5D9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Littératie et intelligence numérique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Accessibilité aux arts et engagement </a:t>
            </a:r>
            <a:br>
              <a:rPr lang="fr-FR" dirty="0"/>
            </a:br>
            <a:r>
              <a:rPr lang="fr-FR" dirty="0"/>
              <a:t>culturel des citoyens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Transformation des modèles organisationnels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47B4F04-4D97-42BC-A34D-8070735A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Les trois composantes du FSN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538063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6B373D9-BFC3-4189-A82B-7B5C47466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86F7CD-5CDA-4E3A-AF2D-713BC37E5F7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Soutenir le secteur artistique afin qu’il puisse acquérir des connaissances, développer ses compétences et renforcer </a:t>
            </a:r>
            <a:br>
              <a:rPr lang="fr-FR" sz="2000" dirty="0"/>
            </a:br>
            <a:r>
              <a:rPr lang="fr-FR" sz="2000" dirty="0"/>
              <a:t>ses capacités numériques afin de :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mieux répondre aux défis, enjeux et possibilités de l’ère numérique </a:t>
            </a:r>
          </a:p>
          <a:p>
            <a:pPr lvl="1"/>
            <a:r>
              <a:rPr lang="fr-FR" dirty="0"/>
              <a:t>développer et enrichir une pensée numérique stratégique</a:t>
            </a:r>
          </a:p>
          <a:p>
            <a:pPr lvl="1"/>
            <a:r>
              <a:rPr lang="fr-FR" dirty="0"/>
              <a:t>accroître sa capacité et la traduire en actions porteuses et durables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27A817-6BC8-4DCB-8F96-0CD6DA37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1. Littératie et intelligence numérique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8764948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5719C-0DAA-43D5-958F-D8343FC511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8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8A3719-1562-433C-8CA7-907A50EF27C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8310064" cy="3566260"/>
          </a:xfrm>
        </p:spPr>
        <p:txBody>
          <a:bodyPr>
            <a:normAutofit fontScale="62500" lnSpcReduction="20000"/>
          </a:bodyPr>
          <a:lstStyle/>
          <a:p>
            <a:r>
              <a:rPr lang="fr-FR" sz="3200" dirty="0"/>
              <a:t>Les activités admissibles comprennent les suivantes :</a:t>
            </a:r>
            <a:br>
              <a:rPr lang="fr-FR" dirty="0"/>
            </a:br>
            <a:endParaRPr lang="fr-FR" dirty="0"/>
          </a:p>
          <a:p>
            <a:pPr lvl="1">
              <a:lnSpc>
                <a:spcPct val="120000"/>
              </a:lnSpc>
            </a:pPr>
            <a:r>
              <a:rPr lang="fr-FR" sz="2600" dirty="0"/>
              <a:t>Développer les connaissances et la capacité stratégiques numériques</a:t>
            </a:r>
            <a:br>
              <a:rPr lang="fr-FR" sz="2600" dirty="0"/>
            </a:br>
            <a:r>
              <a:rPr lang="fr-CA" sz="2200" dirty="0">
                <a:solidFill>
                  <a:srgbClr val="B64777"/>
                </a:solidFill>
              </a:rPr>
              <a:t>Formation de groupe, ateliers, webinaires, « hackathons », plans stratégiques pour le numérique, etc.</a:t>
            </a:r>
            <a:br>
              <a:rPr lang="fr-FR" sz="2600" dirty="0"/>
            </a:br>
            <a:endParaRPr lang="fr-FR" sz="2600" dirty="0"/>
          </a:p>
          <a:p>
            <a:pPr lvl="1">
              <a:lnSpc>
                <a:spcPct val="120000"/>
              </a:lnSpc>
            </a:pPr>
            <a:r>
              <a:rPr lang="fr-FR" sz="2600" dirty="0"/>
              <a:t>Se rassembler et établir des liens avec des personnes au sein, ou au-delà,</a:t>
            </a:r>
            <a:br>
              <a:rPr lang="fr-FR" sz="2600" dirty="0"/>
            </a:br>
            <a:r>
              <a:rPr lang="fr-FR" sz="2600" dirty="0"/>
              <a:t>du secteur des arts</a:t>
            </a:r>
            <a:br>
              <a:rPr lang="fr-FR" sz="2600" dirty="0"/>
            </a:br>
            <a:r>
              <a:rPr lang="fr-FR" sz="2200" dirty="0">
                <a:solidFill>
                  <a:srgbClr val="B64777"/>
                </a:solidFill>
              </a:rPr>
              <a:t>Organisation de colloques, forums, conférences, etc.</a:t>
            </a:r>
            <a:br>
              <a:rPr lang="fr-FR" sz="2600" dirty="0">
                <a:solidFill>
                  <a:srgbClr val="B64777"/>
                </a:solidFill>
              </a:rPr>
            </a:br>
            <a:endParaRPr lang="fr-FR" sz="26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sz="2600" dirty="0"/>
              <a:t>expérimenter et effectuer des recherches sur les technologies numériques et les approches novatrices pour résoudre des problèmes</a:t>
            </a:r>
            <a:br>
              <a:rPr lang="fr-CA" sz="2600" dirty="0"/>
            </a:br>
            <a:r>
              <a:rPr lang="fr-CA" sz="2200" dirty="0">
                <a:solidFill>
                  <a:srgbClr val="B64777"/>
                </a:solidFill>
              </a:rPr>
              <a:t>Activités de « design-</a:t>
            </a:r>
            <a:r>
              <a:rPr lang="fr-CA" sz="2200" dirty="0" err="1">
                <a:solidFill>
                  <a:srgbClr val="B64777"/>
                </a:solidFill>
              </a:rPr>
              <a:t>thinking</a:t>
            </a:r>
            <a:r>
              <a:rPr lang="fr-CA" sz="2200" dirty="0">
                <a:solidFill>
                  <a:srgbClr val="B64777"/>
                </a:solidFill>
              </a:rPr>
              <a:t> », approche d’accompagnement, études et veille stratégique, etc.</a:t>
            </a:r>
            <a:endParaRPr lang="fr-FR" sz="2200" dirty="0">
              <a:solidFill>
                <a:srgbClr val="B64777"/>
              </a:solidFill>
            </a:endParaRP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2181780-C9A9-4131-97A9-5EFA51F8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/>
              <a:t>1. Littératie et intelligence numérique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9304461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B8F52E5-3EE9-4673-AA91-E5FE5A539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9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43DA3-C65E-4A23-80C6-5A18D24998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7433353" cy="3445610"/>
          </a:xfrm>
        </p:spPr>
        <p:txBody>
          <a:bodyPr>
            <a:normAutofit/>
          </a:bodyPr>
          <a:lstStyle/>
          <a:p>
            <a:r>
              <a:rPr lang="fr-FR" sz="2000" dirty="0"/>
              <a:t>Aider le secteur à trouver des façons d’améliorer l’accès, l’engagement et la participation du public envers les arts par des moyens numériques :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améliorer l’expérience artistique de publics divers;</a:t>
            </a:r>
          </a:p>
          <a:p>
            <a:pPr lvl="1"/>
            <a:r>
              <a:rPr lang="fr-FR" dirty="0"/>
              <a:t>encourager la participation et l’engagement des citoyens envers les arts;</a:t>
            </a:r>
          </a:p>
          <a:p>
            <a:pPr lvl="1"/>
            <a:r>
              <a:rPr lang="fr-FR" dirty="0"/>
              <a:t>favoriser la découverte des œuvres d’artistes canadiens et l’accès à celles-ci, tant au pays qu’à l’étranger.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3BBD509-5694-4180-BA87-FAEEF0B6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200" dirty="0"/>
              <a:t>2. Accessibilité aux arts et engagement culturel des citoyens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84253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Custom Design">
  <a:themeElements>
    <a:clrScheme name="Canada Council Theme">
      <a:dk1>
        <a:srgbClr val="374D62"/>
      </a:dk1>
      <a:lt1>
        <a:sysClr val="window" lastClr="FFFFFF"/>
      </a:lt1>
      <a:dk2>
        <a:srgbClr val="374D62"/>
      </a:dk2>
      <a:lt2>
        <a:srgbClr val="F3F5FB"/>
      </a:lt2>
      <a:accent1>
        <a:srgbClr val="009ADD"/>
      </a:accent1>
      <a:accent2>
        <a:srgbClr val="2074B1"/>
      </a:accent2>
      <a:accent3>
        <a:srgbClr val="374D62"/>
      </a:accent3>
      <a:accent4>
        <a:srgbClr val="B64777"/>
      </a:accent4>
      <a:accent5>
        <a:srgbClr val="FAD67B"/>
      </a:accent5>
      <a:accent6>
        <a:srgbClr val="296954"/>
      </a:accent6>
      <a:hlink>
        <a:srgbClr val="2074B1"/>
      </a:hlink>
      <a:folHlink>
        <a:srgbClr val="B647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19487</TotalTime>
  <Words>1252</Words>
  <Application>Microsoft Office PowerPoint</Application>
  <PresentationFormat>On-screen Show (16:9)</PresentationFormat>
  <Paragraphs>142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1_Custom Design</vt:lpstr>
      <vt:lpstr>PowerPoint Presentation</vt:lpstr>
      <vt:lpstr>Les sujets qui seront couverts aujourd’hui</vt:lpstr>
      <vt:lpstr>Le fonds Stratégie numérique et son but</vt:lpstr>
      <vt:lpstr>Qui peut présenter une demande?</vt:lpstr>
      <vt:lpstr>Qui peut présenter une demande?</vt:lpstr>
      <vt:lpstr>Les trois composantes du FSN</vt:lpstr>
      <vt:lpstr>1. Littératie et intelligence numérique</vt:lpstr>
      <vt:lpstr>1. Littératie et intelligence numérique</vt:lpstr>
      <vt:lpstr>2. Accessibilité aux arts et engagement culturel des citoyens</vt:lpstr>
      <vt:lpstr>2. Accessibilité aux arts et engagement culturel des citoyens</vt:lpstr>
      <vt:lpstr>3. Transformation des modèle organisationnels</vt:lpstr>
      <vt:lpstr>3. Transformation des modèle organisationnels</vt:lpstr>
      <vt:lpstr>Rappel: les 3 composantes du FSN</vt:lpstr>
      <vt:lpstr>Activités non-admissibles</vt:lpstr>
      <vt:lpstr>Activités non-admissibles (suite)</vt:lpstr>
      <vt:lpstr>Critères d’évaluation</vt:lpstr>
      <vt:lpstr>Échéances et moment où présenter sa demande</vt:lpstr>
      <vt:lpstr>Pour en savoir davantage...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Web and Brand</dc:creator>
  <cp:lastModifiedBy>Lortie, Rémi</cp:lastModifiedBy>
  <cp:revision>429</cp:revision>
  <cp:lastPrinted>2017-09-21T19:05:22Z</cp:lastPrinted>
  <dcterms:modified xsi:type="dcterms:W3CDTF">2020-06-24T13:36:21Z</dcterms:modified>
</cp:coreProperties>
</file>